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76" r:id="rId4"/>
    <p:sldId id="259" r:id="rId5"/>
    <p:sldId id="277" r:id="rId6"/>
    <p:sldId id="260" r:id="rId7"/>
    <p:sldId id="263" r:id="rId8"/>
    <p:sldId id="278" r:id="rId9"/>
    <p:sldId id="266" r:id="rId10"/>
    <p:sldId id="268" r:id="rId11"/>
    <p:sldId id="267" r:id="rId12"/>
    <p:sldId id="272" r:id="rId13"/>
    <p:sldId id="270" r:id="rId14"/>
    <p:sldId id="271" r:id="rId15"/>
    <p:sldId id="279" r:id="rId16"/>
    <p:sldId id="283" r:id="rId17"/>
    <p:sldId id="284" r:id="rId18"/>
    <p:sldId id="288" r:id="rId19"/>
    <p:sldId id="289" r:id="rId20"/>
    <p:sldId id="285" r:id="rId21"/>
    <p:sldId id="287" r:id="rId22"/>
    <p:sldId id="281" r:id="rId23"/>
    <p:sldId id="282" r:id="rId24"/>
    <p:sldId id="280" r:id="rId25"/>
    <p:sldId id="264" r:id="rId26"/>
    <p:sldId id="262" r:id="rId27"/>
    <p:sldId id="261" r:id="rId28"/>
    <p:sldId id="25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-1840" y="-112"/>
      </p:cViewPr>
      <p:guideLst>
        <p:guide orient="horz" pos="16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288B-D5C1-674D-8318-75D86E6D4D35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7EF-308D-8D40-909B-64A98EB403D5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67D5-BF14-7B4C-B7FF-4239CC513AF9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28A4-B844-3C43-8F11-5A6715178B47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7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6147-9ECE-CA4B-BF38-018A2F192DBC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764F-34F9-C442-A366-8862B7756C7C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3A63-8A17-494E-9F07-D2C3F11435A6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0425-DC20-8045-B802-61D3CF156181}" type="datetime1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0" y="6356350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9FE2-F477-244A-AB08-AED1CA601A96}" type="datetime1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AD3E-4038-4848-9E23-0D361E502D96}" type="datetime1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C6929-2F59-6D41-8FCC-386BA4502A69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9456-8B1A-034D-9DE3-9AEBAD8C326B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E9F94-B6E4-9446-864A-9073332E1F35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GI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Relationship Id="rId3" Type="http://schemas.openxmlformats.org/officeDocument/2006/relationships/image" Target="../media/image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16792" y="5648230"/>
            <a:ext cx="7329579" cy="884874"/>
          </a:xfrm>
          <a:prstGeom prst="rect">
            <a:avLst/>
          </a:prstGeom>
          <a:ln>
            <a:solidFill>
              <a:srgbClr val="9F202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800000"/>
                </a:solidFill>
              </a:rPr>
              <a:t>       </a:t>
            </a:r>
            <a:r>
              <a:rPr lang="en-US" sz="2000" dirty="0" err="1" smtClean="0">
                <a:solidFill>
                  <a:srgbClr val="9F2021"/>
                </a:solidFill>
              </a:rPr>
              <a:t>tim.menzies@gmail.com</a:t>
            </a:r>
            <a:endParaRPr lang="en-US" sz="2000" dirty="0" smtClean="0">
              <a:solidFill>
                <a:srgbClr val="9F2021"/>
              </a:solidFill>
            </a:endParaRPr>
          </a:p>
          <a:p>
            <a:r>
              <a:rPr lang="en-US" sz="2000" dirty="0" smtClean="0">
                <a:solidFill>
                  <a:srgbClr val="9F2021"/>
                </a:solidFill>
              </a:rPr>
              <a:t>     Sept 4, 2015</a:t>
            </a:r>
            <a:endParaRPr lang="en-US" sz="2000" dirty="0">
              <a:solidFill>
                <a:srgbClr val="9F2021"/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800099" y="303339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GALE: Geometric active learning for Search-Based software </a:t>
            </a:r>
            <a:r>
              <a:rPr lang="en-US" sz="3200" dirty="0" smtClean="0"/>
              <a:t>Engineering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 “Journal First” paper for FSE’15)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64" y="2582412"/>
            <a:ext cx="1702676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417" y="2601463"/>
            <a:ext cx="1828800" cy="1828800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" y="5290443"/>
            <a:ext cx="2416784" cy="645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599" y="5392142"/>
            <a:ext cx="1638299" cy="355954"/>
          </a:xfrm>
          <a:prstGeom prst="rect">
            <a:avLst/>
          </a:prstGeom>
        </p:spPr>
      </p:pic>
      <p:pic>
        <p:nvPicPr>
          <p:cNvPr id="12" name="Picture 11" descr="nasaLogos1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45" y="5116386"/>
            <a:ext cx="1828426" cy="1130300"/>
          </a:xfrm>
          <a:prstGeom prst="rect">
            <a:avLst/>
          </a:prstGeom>
        </p:spPr>
      </p:pic>
      <p:sp>
        <p:nvSpPr>
          <p:cNvPr id="13" name="Subtitle 5"/>
          <p:cNvSpPr txBox="1">
            <a:spLocks/>
          </p:cNvSpPr>
          <p:nvPr/>
        </p:nvSpPr>
        <p:spPr>
          <a:xfrm>
            <a:off x="238125" y="4464280"/>
            <a:ext cx="8155122" cy="21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        Joseph Krall                  Tim Menzies             Misty  Davies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76" y="2630037"/>
            <a:ext cx="19816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3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are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612769"/>
            <a:ext cx="5125516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If you call an ambulance in London or New York, </a:t>
            </a:r>
          </a:p>
          <a:p>
            <a:pPr lvl="1"/>
            <a:r>
              <a:rPr lang="en-US" sz="1600" dirty="0" smtClean="0"/>
              <a:t>those ambulances are controlled by emergency response models.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cross the border Arizona to Mexico, </a:t>
            </a:r>
          </a:p>
          <a:p>
            <a:pPr lvl="1"/>
            <a:r>
              <a:rPr lang="en-US" sz="1600" dirty="0" smtClean="0"/>
              <a:t>A  models determines if you are  taken away for extra security measures.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default on your car loans,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 model determines when (or if)   someone to repossess your car.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/>
              <a:t>I</a:t>
            </a:r>
            <a:r>
              <a:rPr lang="en-US" sz="1800" dirty="0" smtClean="0"/>
              <a:t>f the stock market crashes,</a:t>
            </a:r>
          </a:p>
          <a:p>
            <a:pPr lvl="1"/>
            <a:r>
              <a:rPr lang="en-US" sz="1600" dirty="0" smtClean="0"/>
              <a:t> it might be that some model caused the crash.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9" y="2056253"/>
            <a:ext cx="3883397" cy="37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343301"/>
            <a:ext cx="4038600" cy="292945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Karplus</a:t>
            </a:r>
            <a:r>
              <a:rPr lang="en-US" dirty="0" smtClean="0"/>
              <a:t> and Levitt </a:t>
            </a:r>
          </a:p>
          <a:p>
            <a:pPr lvl="1"/>
            <a:r>
              <a:rPr lang="en-US" dirty="0" smtClean="0"/>
              <a:t>2013 Nobel prize in chemistry</a:t>
            </a:r>
          </a:p>
          <a:p>
            <a:pPr lvl="1"/>
            <a:r>
              <a:rPr lang="en-US" dirty="0" smtClean="0"/>
              <a:t>development of multi-scale models for complex chemical systems</a:t>
            </a:r>
          </a:p>
          <a:p>
            <a:pPr lvl="1"/>
            <a:r>
              <a:rPr lang="en-US" dirty="0" smtClean="0"/>
              <a:t>Explored complex chemical reactions (e.g. split-second changes of photosynthesis).</a:t>
            </a:r>
          </a:p>
          <a:p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09480"/>
            <a:ext cx="4038600" cy="49998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Models are now a central tool in scientific research.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in physics, biology and other fields of science </a:t>
            </a:r>
          </a:p>
          <a:p>
            <a:pPr lvl="1"/>
            <a:r>
              <a:rPr lang="en-US" dirty="0" smtClean="0"/>
              <a:t>complex simulations using supercomputers.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 genomic map required analyzing 80 trillion bytes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E.g.. Other computational modeling projects</a:t>
            </a:r>
          </a:p>
          <a:p>
            <a:pPr lvl="1"/>
            <a:r>
              <a:rPr lang="en-US" dirty="0" smtClean="0"/>
              <a:t> the rise and fall of native cultures, </a:t>
            </a:r>
          </a:p>
          <a:p>
            <a:pPr lvl="1"/>
            <a:r>
              <a:rPr lang="en-US" dirty="0" err="1" smtClean="0"/>
              <a:t>subnuclear</a:t>
            </a:r>
            <a:r>
              <a:rPr lang="en-US" dirty="0" smtClean="0"/>
              <a:t> particles </a:t>
            </a:r>
          </a:p>
          <a:p>
            <a:pPr lvl="1"/>
            <a:r>
              <a:rPr lang="en-US" dirty="0" smtClean="0"/>
              <a:t>the Big Bang.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Models are everywhere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52780"/>
            <a:ext cx="4017031" cy="2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310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Model-based reasoning is everywhere in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253" y="1106646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5854" y="14035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8554" y="16956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8554" y="19877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43954" y="22798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56654" y="25465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56654" y="28259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9354" y="31053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69354" y="33847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43954" y="40959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3954" y="44007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56654" y="46928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43954" y="49214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56654" y="52389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56654" y="55056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6654" y="57723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9354" y="6077108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94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F2021"/>
                </a:solidFill>
              </a:rPr>
              <a:t>Search-based SE</a:t>
            </a:r>
            <a:endParaRPr lang="en-US" b="1" dirty="0">
              <a:solidFill>
                <a:srgbClr val="9F202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9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and</a:t>
            </a:r>
            <a:br>
              <a:rPr lang="en-US" sz="4000" dirty="0" smtClean="0"/>
            </a:br>
            <a:r>
              <a:rPr lang="en-US" sz="4000" dirty="0" smtClean="0"/>
              <a:t>evolutionary algorithms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0663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growth in SBSE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082547"/>
            <a:ext cx="8356747" cy="26555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Why? </a:t>
            </a:r>
          </a:p>
          <a:p>
            <a:pPr marL="0" indent="0">
              <a:buNone/>
            </a:pPr>
            <a:r>
              <a:rPr lang="en-US" dirty="0" smtClean="0"/>
              <a:t>A: Thanks to Big Data, more access to more </a:t>
            </a:r>
            <a:r>
              <a:rPr lang="en-US" dirty="0" err="1" smtClean="0"/>
              <a:t>cpu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867275" y="92075"/>
            <a:ext cx="2133600" cy="365125"/>
          </a:xfrm>
          <a:prstGeom prst="rect">
            <a:avLst/>
          </a:prstGeom>
        </p:spPr>
        <p:txBody>
          <a:bodyPr/>
          <a:lstStyle/>
          <a:p>
            <a:fld id="{375A4594-8A72-A549-9520-D6AA947EAD7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56" y="1342127"/>
            <a:ext cx="6049566" cy="38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9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31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“</a:t>
            </a:r>
            <a:r>
              <a:rPr lang="en-US" sz="3200" b="1" dirty="0" smtClean="0">
                <a:solidFill>
                  <a:srgbClr val="FF0000"/>
                </a:solidFill>
              </a:rPr>
              <a:t>Big Models</a:t>
            </a:r>
            <a:r>
              <a:rPr lang="en-US" sz="3200" dirty="0" smtClean="0"/>
              <a:t>” : </a:t>
            </a:r>
            <a:r>
              <a:rPr lang="en-US" sz="3200" i="1" dirty="0" smtClean="0"/>
              <a:t>More and more people writing and running  more  and more models </a:t>
            </a:r>
            <a:br>
              <a:rPr lang="en-US" sz="3200" i="1" dirty="0" smtClean="0"/>
            </a:br>
            <a:endParaRPr lang="en-US" sz="32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50848" y="4336665"/>
            <a:ext cx="2981055" cy="2250093"/>
            <a:chOff x="518831" y="3811901"/>
            <a:chExt cx="4094459" cy="2912292"/>
          </a:xfrm>
        </p:grpSpPr>
        <p:pic>
          <p:nvPicPr>
            <p:cNvPr id="6" name="Picture 5" descr="75d953edb6d13cbe0399ba5c8e139262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9" y="3811901"/>
              <a:ext cx="3923521" cy="26614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10952" y="536822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Berkeley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2781" y="5151293"/>
              <a:ext cx="101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Stanford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20352" y="4408343"/>
              <a:ext cx="134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Washington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217" y="5635355"/>
              <a:ext cx="78187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831" y="3892504"/>
              <a:ext cx="870259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1583" y="6333689"/>
              <a:ext cx="811631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2004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7954" y="6357568"/>
              <a:ext cx="83573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2009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954" y="6340039"/>
              <a:ext cx="782435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2013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900336"/>
            <a:ext cx="3100807" cy="1946179"/>
            <a:chOff x="4471654" y="1761836"/>
            <a:chExt cx="3100807" cy="1946179"/>
          </a:xfrm>
        </p:grpSpPr>
        <p:pic>
          <p:nvPicPr>
            <p:cNvPr id="19" name="Picture 18" descr="Screen Shot 2013-12-19 at 2.34.1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40" y="1900336"/>
              <a:ext cx="2322321" cy="180767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71654" y="1761836"/>
              <a:ext cx="1556971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http://</a:t>
              </a:r>
              <a:r>
                <a:rPr lang="en-US" sz="1200" dirty="0" err="1">
                  <a:solidFill>
                    <a:srgbClr val="FFFFFF"/>
                  </a:solidFill>
                </a:rPr>
                <a:t>goo.gl</a:t>
              </a:r>
              <a:r>
                <a:rPr lang="en-US" sz="1200" dirty="0">
                  <a:solidFill>
                    <a:srgbClr val="FFFFFF"/>
                  </a:solidFill>
                </a:rPr>
                <a:t>/</a:t>
              </a:r>
              <a:r>
                <a:rPr lang="en-US" sz="1200" dirty="0" err="1">
                  <a:solidFill>
                    <a:srgbClr val="FFFFFF"/>
                  </a:solidFill>
                </a:rPr>
                <a:t>MJuxSt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883078" y="6433905"/>
            <a:ext cx="2133600" cy="365125"/>
          </a:xfrm>
          <a:prstGeom prst="rect">
            <a:avLst/>
          </a:prstGeom>
        </p:spPr>
        <p:txBody>
          <a:bodyPr/>
          <a:lstStyle/>
          <a:p>
            <a:fld id="{375A4594-8A72-A549-9520-D6AA947EAD7B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05084" y="1787170"/>
            <a:ext cx="4355987" cy="2098627"/>
            <a:chOff x="4471654" y="4316288"/>
            <a:chExt cx="4355987" cy="2098627"/>
          </a:xfrm>
        </p:grpSpPr>
        <p:pic>
          <p:nvPicPr>
            <p:cNvPr id="16" name="Picture 15" descr="Screen Shot 2013-12-19 at 2.29.07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470" y="4502293"/>
              <a:ext cx="2390778" cy="19126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767870" y="4918954"/>
              <a:ext cx="1059771" cy="1007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Great coders are  </a:t>
              </a:r>
              <a:r>
                <a:rPr lang="en-US" sz="1400" dirty="0" smtClean="0"/>
                <a:t>today’s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 smtClean="0"/>
                <a:t>rock </a:t>
              </a:r>
              <a:r>
                <a:rPr lang="en-US" sz="1400" dirty="0"/>
                <a:t>stars</a:t>
              </a:r>
              <a:r>
                <a:rPr lang="en-US" sz="1400" dirty="0" smtClean="0"/>
                <a:t>.</a:t>
              </a:r>
              <a:br>
                <a:rPr lang="en-US" sz="1400" dirty="0" smtClean="0"/>
              </a:b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 --</a:t>
              </a:r>
              <a:r>
                <a:rPr lang="en-US" sz="1400" dirty="0" err="1" smtClean="0"/>
                <a:t>Will.i.am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1654" y="4316288"/>
              <a:ext cx="1450275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http://</a:t>
              </a:r>
              <a:r>
                <a:rPr lang="en-US" sz="1200" dirty="0" err="1">
                  <a:solidFill>
                    <a:schemeClr val="bg1"/>
                  </a:solidFill>
                </a:rPr>
                <a:t>goo.gl</a:t>
              </a:r>
              <a:r>
                <a:rPr lang="en-US" sz="1200" dirty="0">
                  <a:solidFill>
                    <a:schemeClr val="bg1"/>
                  </a:solidFill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</a:rPr>
                <a:t>ljFtX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4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80B17"/>
                </a:solidFill>
              </a:rPr>
              <a:t>T</a:t>
            </a:r>
            <a:r>
              <a:rPr lang="en-US" b="1" dirty="0" smtClean="0">
                <a:solidFill>
                  <a:srgbClr val="F80B17"/>
                </a:solidFill>
              </a:rPr>
              <a:t>he CPU Crisis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/>
              <a:t>u</a:t>
            </a:r>
            <a:r>
              <a:rPr lang="en-US" dirty="0" smtClean="0"/>
              <a:t>pon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Hitting the CPU ceiling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43449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Moore’s Law is Dead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667278"/>
            <a:ext cx="3657162" cy="326746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 more exponential increase in CPU speeds</a:t>
            </a:r>
          </a:p>
          <a:p>
            <a:pPr lvl="1"/>
            <a:r>
              <a:rPr lang="en-US" sz="1800" dirty="0" smtClean="0"/>
              <a:t>power and heat issues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Data centers consume 1.5% </a:t>
            </a:r>
            <a:br>
              <a:rPr lang="en-US" sz="2000" dirty="0" smtClean="0"/>
            </a:br>
            <a:r>
              <a:rPr lang="en-US" sz="2000" dirty="0" smtClean="0"/>
              <a:t>of globally electrical output </a:t>
            </a:r>
          </a:p>
          <a:p>
            <a:pPr lvl="1"/>
            <a:r>
              <a:rPr lang="en-US" sz="1800" dirty="0" smtClean="0"/>
              <a:t>And growing</a:t>
            </a:r>
          </a:p>
          <a:p>
            <a:pPr lvl="1"/>
            <a:r>
              <a:rPr lang="en-US" sz="1800" dirty="0" smtClean="0"/>
              <a:t>2013: 91 billion </a:t>
            </a:r>
            <a:r>
              <a:rPr lang="en-US" sz="1800" dirty="0" err="1" smtClean="0"/>
              <a:t>Kwatt</a:t>
            </a:r>
            <a:r>
              <a:rPr lang="en-US" sz="1800" dirty="0" smtClean="0"/>
              <a:t> </a:t>
            </a:r>
            <a:r>
              <a:rPr lang="en-US" sz="1800" dirty="0" err="1" smtClean="0"/>
              <a:t>hrs</a:t>
            </a:r>
            <a:endParaRPr lang="en-US" sz="1800" dirty="0" smtClean="0"/>
          </a:p>
          <a:p>
            <a:pPr lvl="1"/>
            <a:r>
              <a:rPr lang="en-US" sz="1800" dirty="0" smtClean="0"/>
              <a:t>2020: 139 billion </a:t>
            </a:r>
            <a:r>
              <a:rPr lang="en-US" sz="1800" dirty="0" err="1" smtClean="0"/>
              <a:t>Kwatt</a:t>
            </a:r>
            <a:r>
              <a:rPr lang="en-US" sz="1800" dirty="0" smtClean="0"/>
              <a:t> </a:t>
            </a:r>
            <a:r>
              <a:rPr lang="en-US" sz="1800" dirty="0" err="1" smtClean="0"/>
              <a:t>hrs</a:t>
            </a:r>
            <a:endParaRPr lang="en-US" sz="1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57" y="2369245"/>
            <a:ext cx="4572438" cy="28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72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Hitting the CPU ceiling 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0701" y="1516081"/>
            <a:ext cx="8226099" cy="41866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And even if it Moore’s Law lives…..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6"/>
          <p:cNvSpPr>
            <a:spLocks noGrp="1"/>
          </p:cNvSpPr>
          <p:nvPr>
            <p:ph sz="quarter" idx="4"/>
          </p:nvPr>
        </p:nvSpPr>
        <p:spPr>
          <a:xfrm>
            <a:off x="460701" y="2025453"/>
            <a:ext cx="8377149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Making energy = making pollution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loud computation = heavily monetized</a:t>
            </a:r>
          </a:p>
          <a:p>
            <a:pPr lvl="1"/>
            <a:r>
              <a:rPr lang="en-US" sz="1900" dirty="0" smtClean="0"/>
              <a:t>Charging  for everything: storage, uploads, downloads, and CPU tim</a:t>
            </a:r>
            <a:r>
              <a:rPr lang="en-US" sz="1900" dirty="0"/>
              <a:t>e</a:t>
            </a:r>
            <a:r>
              <a:rPr lang="en-US" sz="1900" dirty="0" smtClean="0"/>
              <a:t>.</a:t>
            </a:r>
          </a:p>
          <a:p>
            <a:r>
              <a:rPr lang="en-US" sz="2000" dirty="0" smtClean="0"/>
              <a:t>Google says </a:t>
            </a:r>
            <a:r>
              <a:rPr lang="en-US" sz="2000" dirty="0" smtClean="0"/>
              <a:t> a</a:t>
            </a:r>
            <a:r>
              <a:rPr lang="en-US" sz="2000" dirty="0" smtClean="0"/>
              <a:t> 1% reduction in CPU saves  $millions in power costs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10" y="3573557"/>
            <a:ext cx="4151306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303" y="3573557"/>
            <a:ext cx="2138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Why we explore with GALE</a:t>
            </a: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25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2" y="11914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Organizations with CPU Limits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models of the agents (both pilots and computers) </a:t>
            </a:r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  <p:pic>
        <p:nvPicPr>
          <p:cNvPr id="9" name="Picture 8" descr="nasaLogos1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05" y="481708"/>
            <a:ext cx="1828426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 (SBSE)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WMC: GIT’s </a:t>
            </a:r>
            <a:r>
              <a:rPr lang="en-US" i="1" dirty="0"/>
              <a:t>Work Models that Compute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>
                <a:solidFill>
                  <a:srgbClr val="0000FF"/>
                </a:solidFill>
              </a:rPr>
              <a:t>Kim’11]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</a:t>
            </a:r>
            <a:r>
              <a:rPr lang="en-US" sz="2400" dirty="0"/>
              <a:t>models of </a:t>
            </a:r>
            <a:r>
              <a:rPr lang="en-US" sz="2400" dirty="0" smtClean="0"/>
              <a:t>the agents (both pilots and computers</a:t>
            </a:r>
            <a:r>
              <a:rPr lang="en-US" sz="2400" dirty="0"/>
              <a:t>) </a:t>
            </a:r>
            <a:endParaRPr lang="en-US" sz="2400" dirty="0" smtClean="0"/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13680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054" y="15649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850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3246992"/>
            <a:ext cx="309975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O(n)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>
                <a:solidFill>
                  <a:srgbClr val="0000FF"/>
                </a:solidFill>
              </a:rPr>
              <a:t>Faloutsos</a:t>
            </a:r>
            <a:r>
              <a:rPr lang="en-US" dirty="0">
                <a:solidFill>
                  <a:srgbClr val="0000FF"/>
                </a:solidFill>
              </a:rPr>
              <a:t> &amp; Lin </a:t>
            </a:r>
            <a:r>
              <a:rPr lang="fr-FR" dirty="0">
                <a:solidFill>
                  <a:srgbClr val="0000FF"/>
                </a:solidFill>
              </a:rPr>
              <a:t>’</a:t>
            </a:r>
            <a:r>
              <a:rPr lang="en-US" dirty="0">
                <a:solidFill>
                  <a:srgbClr val="0000FF"/>
                </a:solidFill>
              </a:rPr>
              <a:t>95]</a:t>
            </a: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two most extreme points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2log</a:t>
            </a:r>
            <a:r>
              <a:rPr lang="en-US" baseline="-25000" dirty="0" smtClean="0"/>
              <a:t>2</a:t>
            </a:r>
            <a:r>
              <a:rPr lang="en-US" dirty="0"/>
              <a:t>(N) </a:t>
            </a:r>
            <a:r>
              <a:rPr lang="en-US" dirty="0" err="1" smtClean="0"/>
              <a:t>evals</a:t>
            </a:r>
            <a:r>
              <a:rPr lang="en-US" dirty="0" smtClean="0"/>
              <a:t>, or less</a:t>
            </a:r>
            <a:br>
              <a:rPr lang="en-US" dirty="0" smtClean="0"/>
            </a:b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Leaves = </a:t>
            </a:r>
            <a:br>
              <a:rPr lang="en-US" sz="2000" dirty="0" smtClean="0"/>
            </a:br>
            <a:r>
              <a:rPr lang="en-US" sz="2000" dirty="0" smtClean="0"/>
              <a:t>non-dominated </a:t>
            </a:r>
            <a:br>
              <a:rPr lang="en-US" sz="2000" dirty="0" smtClean="0"/>
            </a:br>
            <a:r>
              <a:rPr lang="en-US" sz="2000" dirty="0" smtClean="0"/>
              <a:t>examples (</a:t>
            </a:r>
            <a:r>
              <a:rPr lang="en-US" dirty="0" smtClean="0"/>
              <a:t>i.e. the Pareto frontier)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Recursively cluster data,  find </a:t>
            </a:r>
            <a:br>
              <a:rPr lang="en-US" sz="3600" dirty="0" smtClean="0"/>
            </a:br>
            <a:r>
              <a:rPr lang="en-US" sz="3600" dirty="0" smtClean="0"/>
              <a:t>most distant points in leaf clusters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094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Active learning and 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24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86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Naïve selection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• </a:t>
            </a:r>
            <a:r>
              <a:rPr lang="en-US" sz="2000" dirty="0" smtClean="0"/>
              <a:t>score every candidate</a:t>
            </a:r>
            <a:br>
              <a:rPr lang="en-US" sz="20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Active learning</a:t>
            </a:r>
            <a:br>
              <a:rPr lang="en-US" sz="2400" dirty="0" smtClean="0"/>
            </a:br>
            <a:r>
              <a:rPr lang="en-US" sz="2400" dirty="0" smtClean="0"/>
              <a:t>• </a:t>
            </a:r>
            <a:r>
              <a:rPr lang="en-US" sz="2000" dirty="0" smtClean="0"/>
              <a:t>Score only the </a:t>
            </a:r>
            <a:r>
              <a:rPr lang="en-US" sz="2000" i="1" dirty="0" smtClean="0"/>
              <a:t>most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i="1" dirty="0" smtClean="0"/>
              <a:t>informative</a:t>
            </a:r>
            <a:r>
              <a:rPr lang="en-US" sz="2000" dirty="0" smtClean="0"/>
              <a:t> candidates</a:t>
            </a:r>
            <a:br>
              <a:rPr lang="en-US" sz="2000" dirty="0" smtClean="0"/>
            </a:br>
            <a:r>
              <a:rPr lang="en-US" sz="2000" dirty="0" smtClean="0"/>
              <a:t>• e.g. just score most    </a:t>
            </a:r>
            <a:br>
              <a:rPr lang="en-US" sz="2000" dirty="0" smtClean="0"/>
            </a:br>
            <a:r>
              <a:rPr lang="en-US" sz="2000" dirty="0" smtClean="0"/>
              <a:t>   distant points in data   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212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do we care?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2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Researech</a:t>
            </a:r>
            <a:r>
              <a:rPr lang="en-US" dirty="0" smtClean="0"/>
              <a:t>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RQ1:</a:t>
            </a:r>
          </a:p>
          <a:p>
            <a:pPr lvl="1"/>
            <a:r>
              <a:rPr lang="en-US" dirty="0" smtClean="0"/>
              <a:t>Is GALE slow due to all that clustering</a:t>
            </a:r>
          </a:p>
          <a:p>
            <a:r>
              <a:rPr lang="en-US" dirty="0" smtClean="0"/>
              <a:t>RQ!:</a:t>
            </a:r>
          </a:p>
          <a:p>
            <a:pPr lvl="1"/>
            <a:r>
              <a:rPr lang="en-US" dirty="0" smtClean="0"/>
              <a:t>Is GALE effective: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2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57200" y="1600200"/>
            <a:ext cx="4038600" cy="3982628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Multi-objective optimization</a:t>
            </a:r>
            <a:br>
              <a:rPr lang="en-US" sz="2400" dirty="0" smtClean="0"/>
            </a:br>
            <a:endParaRPr lang="en-US" sz="2400" dirty="0" smtClean="0"/>
          </a:p>
          <a:p>
            <a:pPr lvl="1"/>
            <a:r>
              <a:rPr lang="en-US" sz="2000" dirty="0" smtClean="0"/>
              <a:t>MOEA/D : R random directions, uses N </a:t>
            </a:r>
            <a:r>
              <a:rPr lang="en-US" sz="2000" dirty="0" err="1" smtClean="0"/>
              <a:t>eval</a:t>
            </a:r>
            <a:r>
              <a:rPr lang="en-US" sz="2000" dirty="0" smtClean="0"/>
              <a:t>/gen</a:t>
            </a:r>
          </a:p>
          <a:p>
            <a:pPr lvl="1"/>
            <a:r>
              <a:rPr lang="en-US" sz="2000" dirty="0" smtClean="0"/>
              <a:t>GALE: informed directions, log(N) </a:t>
            </a:r>
            <a:r>
              <a:rPr lang="en-US" sz="2000" dirty="0" err="1" smtClean="0"/>
              <a:t>evals</a:t>
            </a:r>
            <a:r>
              <a:rPr lang="en-US" sz="2000" dirty="0" smtClean="0"/>
              <a:t>/gen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Active learning:</a:t>
            </a:r>
          </a:p>
          <a:p>
            <a:pPr lvl="1"/>
            <a:r>
              <a:rPr lang="en-US" sz="2000" dirty="0" smtClean="0"/>
              <a:t>In SE, have not see this applied before MOEA</a:t>
            </a:r>
          </a:p>
          <a:p>
            <a:pPr lvl="1"/>
            <a:endParaRPr lang="en-US" sz="20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R</a:t>
            </a:r>
            <a:r>
              <a:rPr lang="en-US" sz="2400" dirty="0" smtClean="0"/>
              <a:t>esponse  surface methods</a:t>
            </a:r>
            <a:br>
              <a:rPr lang="en-US" sz="2400" dirty="0" smtClean="0"/>
            </a:br>
            <a:endParaRPr lang="en-US" sz="2400" dirty="0" smtClean="0"/>
          </a:p>
          <a:p>
            <a:pPr lvl="1"/>
            <a:r>
              <a:rPr lang="en-US" sz="2000" dirty="0" smtClean="0"/>
              <a:t>Parametric approximations of topology</a:t>
            </a:r>
          </a:p>
          <a:p>
            <a:pPr lvl="1"/>
            <a:r>
              <a:rPr lang="en-US" sz="2000" dirty="0" smtClean="0"/>
              <a:t>Avoids slow </a:t>
            </a:r>
            <a:r>
              <a:rPr lang="en-US" sz="2000" dirty="0" err="1" smtClean="0"/>
              <a:t>evals</a:t>
            </a:r>
            <a:r>
              <a:rPr lang="en-US" sz="2000" dirty="0" smtClean="0"/>
              <a:t> of model</a:t>
            </a:r>
          </a:p>
          <a:p>
            <a:pPr lvl="1"/>
            <a:r>
              <a:rPr lang="en-US" sz="2000" dirty="0" smtClean="0"/>
              <a:t>Use approximation instead</a:t>
            </a:r>
          </a:p>
          <a:p>
            <a:pPr lvl="1"/>
            <a:r>
              <a:rPr lang="en-US" sz="2000" dirty="0" smtClean="0"/>
              <a:t>GALE: </a:t>
            </a:r>
          </a:p>
          <a:p>
            <a:pPr lvl="2"/>
            <a:r>
              <a:rPr lang="en-US" sz="1800" dirty="0" smtClean="0"/>
              <a:t>no parametric assumptions</a:t>
            </a:r>
          </a:p>
          <a:p>
            <a:pPr lvl="2"/>
            <a:r>
              <a:rPr lang="en-US" sz="1800" dirty="0" err="1" smtClean="0"/>
              <a:t>V.simple</a:t>
            </a:r>
            <a:r>
              <a:rPr lang="en-US" sz="1800" dirty="0" smtClean="0"/>
              <a:t> approximation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2400" dirty="0" smtClean="0"/>
              <a:t> </a:t>
            </a:r>
            <a:r>
              <a:rPr lang="en-US" sz="2400" dirty="0"/>
              <a:t>L</a:t>
            </a:r>
            <a:r>
              <a:rPr lang="en-US" sz="2400" dirty="0" smtClean="0"/>
              <a:t>ocal search</a:t>
            </a:r>
          </a:p>
          <a:p>
            <a:pPr lvl="1"/>
            <a:r>
              <a:rPr lang="en-US" sz="2000" dirty="0" smtClean="0"/>
              <a:t>Some work in MOEA</a:t>
            </a:r>
          </a:p>
          <a:p>
            <a:pPr lvl="1"/>
            <a:r>
              <a:rPr lang="en-US" sz="2000" dirty="0" smtClean="0"/>
              <a:t>None known (to us) in SE</a:t>
            </a:r>
          </a:p>
          <a:p>
            <a:pPr lvl="1"/>
            <a:r>
              <a:rPr lang="en-US" sz="2000" dirty="0" smtClean="0"/>
              <a:t>? Needs more than log(N) </a:t>
            </a:r>
            <a:r>
              <a:rPr lang="en-US" sz="2000" dirty="0" err="1" smtClean="0"/>
              <a:t>evals</a:t>
            </a:r>
            <a:endParaRPr lang="en-US" sz="2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865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GALE : a strong 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574800"/>
            <a:ext cx="5080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9F2021"/>
                </a:solidFill>
              </a:rPr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Why we explore with GALE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37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889" y="1247908"/>
            <a:ext cx="5041106" cy="4948389"/>
          </a:xfrm>
          <a:ln w="317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2015 (to appear):</a:t>
            </a:r>
            <a:endParaRPr lang="en-US" sz="1800" b="1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 smtClean="0">
                <a:solidFill>
                  <a:srgbClr val="008000"/>
                </a:solidFill>
              </a:rPr>
              <a:t>GALE</a:t>
            </a:r>
            <a:r>
              <a:rPr lang="en-US" sz="1400" b="1" dirty="0">
                <a:solidFill>
                  <a:srgbClr val="008000"/>
                </a:solidFill>
              </a:rPr>
              <a:t>: Geometric active learning for Search-Based software </a:t>
            </a:r>
            <a:r>
              <a:rPr lang="en-US" sz="1400" b="1" dirty="0" smtClean="0">
                <a:solidFill>
                  <a:srgbClr val="008000"/>
                </a:solidFill>
              </a:rPr>
              <a:t>Engineering,   Krall,  Menzies,  Davies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2013</a:t>
            </a:r>
            <a:r>
              <a:rPr lang="en-US" sz="1800" dirty="0" smtClean="0"/>
              <a:t>: </a:t>
            </a:r>
          </a:p>
          <a:p>
            <a:pPr>
              <a:buFont typeface="+mj-lt"/>
              <a:buAutoNum type="arabicPeriod" startAt="2"/>
            </a:pPr>
            <a:r>
              <a:rPr lang="en-US" sz="1400" dirty="0" smtClean="0">
                <a:solidFill>
                  <a:srgbClr val="7F7F7F"/>
                </a:solidFill>
              </a:rPr>
              <a:t>Learning Project Management Decisions: A Case Study with Case-Based Reasoning versus Data Farming,  Menzies,  Brady,  Keung,  </a:t>
            </a:r>
            <a:r>
              <a:rPr lang="en-US" sz="1400" dirty="0" err="1" smtClean="0">
                <a:solidFill>
                  <a:srgbClr val="7F7F7F"/>
                </a:solidFill>
              </a:rPr>
              <a:t>Hihn</a:t>
            </a:r>
            <a:r>
              <a:rPr lang="en-US" sz="1400" dirty="0" smtClean="0">
                <a:solidFill>
                  <a:srgbClr val="7F7F7F"/>
                </a:solidFill>
              </a:rPr>
              <a:t>, Steven Williams,  El-</a:t>
            </a:r>
            <a:r>
              <a:rPr lang="en-US" sz="1400" dirty="0" err="1" smtClean="0">
                <a:solidFill>
                  <a:srgbClr val="7F7F7F"/>
                </a:solidFill>
              </a:rPr>
              <a:t>Rawas</a:t>
            </a:r>
            <a:r>
              <a:rPr lang="en-US" sz="1400" dirty="0" smtClean="0">
                <a:solidFill>
                  <a:srgbClr val="7F7F7F"/>
                </a:solidFill>
              </a:rPr>
              <a:t>,  Green,  Boehm</a:t>
            </a:r>
            <a:endParaRPr lang="en-US" sz="1400" b="1" dirty="0" smtClean="0">
              <a:solidFill>
                <a:srgbClr val="008000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sz="1400" dirty="0" smtClean="0">
                <a:solidFill>
                  <a:srgbClr val="7F7F7F"/>
                </a:solidFill>
              </a:rPr>
              <a:t>Balancing Privacy and Utility in Cross-Company Defect Prediction,  Peters,  Menzies,  Gong,  Zhang</a:t>
            </a:r>
          </a:p>
          <a:p>
            <a:pPr>
              <a:buFont typeface="+mj-lt"/>
              <a:buAutoNum type="arabicPeriod" startAt="2"/>
            </a:pPr>
            <a:r>
              <a:rPr lang="en-US" sz="1400" b="1" dirty="0" smtClean="0">
                <a:solidFill>
                  <a:srgbClr val="008000"/>
                </a:solidFill>
              </a:rPr>
              <a:t>Active Learning and Effort Estimation: Finding the Essential Content of Software Effort Estimation Data  </a:t>
            </a:r>
            <a:r>
              <a:rPr lang="en-US" sz="1400" b="1" dirty="0" err="1" smtClean="0">
                <a:solidFill>
                  <a:srgbClr val="008000"/>
                </a:solidFill>
              </a:rPr>
              <a:t>Kocaguneli</a:t>
            </a:r>
            <a:r>
              <a:rPr lang="en-US" sz="1400" b="1" dirty="0" smtClean="0">
                <a:solidFill>
                  <a:srgbClr val="008000"/>
                </a:solidFill>
              </a:rPr>
              <a:t>,  Menzies,  Keung,  </a:t>
            </a:r>
            <a:r>
              <a:rPr lang="en-US" sz="1400" b="1" dirty="0" err="1" smtClean="0">
                <a:solidFill>
                  <a:srgbClr val="008000"/>
                </a:solidFill>
              </a:rPr>
              <a:t>Cok</a:t>
            </a:r>
            <a:r>
              <a:rPr lang="en-US" sz="1400" b="1" dirty="0" smtClean="0">
                <a:solidFill>
                  <a:srgbClr val="008000"/>
                </a:solidFill>
              </a:rPr>
              <a:t>,  </a:t>
            </a:r>
            <a:r>
              <a:rPr lang="en-US" sz="1400" b="1" dirty="0" err="1" smtClean="0">
                <a:solidFill>
                  <a:srgbClr val="008000"/>
                </a:solidFill>
              </a:rPr>
              <a:t>Madachy</a:t>
            </a:r>
            <a:endParaRPr lang="en-US" sz="1400" b="1" dirty="0" smtClean="0">
              <a:solidFill>
                <a:srgbClr val="008000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sz="1400" dirty="0" smtClean="0">
                <a:solidFill>
                  <a:srgbClr val="7F7F7F"/>
                </a:solidFill>
              </a:rPr>
              <a:t>Local versus Global Lessons for Defect Prediction and Effort Estimation, Tim Menzies,  Butcher,  </a:t>
            </a:r>
            <a:r>
              <a:rPr lang="en-US" sz="1400" dirty="0" err="1" smtClean="0">
                <a:solidFill>
                  <a:srgbClr val="7F7F7F"/>
                </a:solidFill>
              </a:rPr>
              <a:t>Cok</a:t>
            </a:r>
            <a:r>
              <a:rPr lang="en-US" sz="1400" dirty="0" smtClean="0">
                <a:solidFill>
                  <a:srgbClr val="7F7F7F"/>
                </a:solidFill>
              </a:rPr>
              <a:t>,  Marcus,  Layman,  Shull,  </a:t>
            </a:r>
            <a:r>
              <a:rPr lang="en-US" sz="1400" dirty="0" err="1" smtClean="0">
                <a:solidFill>
                  <a:srgbClr val="7F7F7F"/>
                </a:solidFill>
              </a:rPr>
              <a:t>Turhan</a:t>
            </a:r>
            <a:r>
              <a:rPr lang="en-US" sz="1400" dirty="0" smtClean="0">
                <a:solidFill>
                  <a:srgbClr val="7F7F7F"/>
                </a:solidFill>
              </a:rPr>
              <a:t>,  Zimmermann </a:t>
            </a:r>
          </a:p>
          <a:p>
            <a:pPr marL="0" indent="0">
              <a:buNone/>
            </a:pPr>
            <a:r>
              <a:rPr lang="en-US" sz="1800" b="1" dirty="0" smtClean="0"/>
              <a:t>2012:</a:t>
            </a:r>
          </a:p>
          <a:p>
            <a:pPr>
              <a:buFont typeface="+mj-lt"/>
              <a:buAutoNum type="arabicPeriod" startAt="6"/>
            </a:pPr>
            <a:r>
              <a:rPr lang="en-US" sz="1400" b="1" dirty="0" smtClean="0">
                <a:solidFill>
                  <a:srgbClr val="008000"/>
                </a:solidFill>
              </a:rPr>
              <a:t>On the Value of Ensemble Effort Estimation, </a:t>
            </a:r>
            <a:br>
              <a:rPr lang="en-US" sz="1400" b="1" dirty="0" smtClean="0">
                <a:solidFill>
                  <a:srgbClr val="008000"/>
                </a:solidFill>
              </a:rPr>
            </a:br>
            <a:r>
              <a:rPr lang="en-US" sz="1400" b="1" dirty="0" smtClean="0">
                <a:solidFill>
                  <a:srgbClr val="008000"/>
                </a:solidFill>
              </a:rPr>
              <a:t> </a:t>
            </a:r>
            <a:r>
              <a:rPr lang="en-US" sz="1400" b="1" dirty="0" err="1" smtClean="0">
                <a:solidFill>
                  <a:srgbClr val="008000"/>
                </a:solidFill>
              </a:rPr>
              <a:t>Kocaguneli</a:t>
            </a:r>
            <a:r>
              <a:rPr lang="en-US" sz="1400" b="1" dirty="0" smtClean="0">
                <a:solidFill>
                  <a:srgbClr val="008000"/>
                </a:solidFill>
              </a:rPr>
              <a:t>,  Menzies,  Keung</a:t>
            </a:r>
            <a:endParaRPr lang="en-US" sz="1400" b="1" dirty="0">
              <a:solidFill>
                <a:srgbClr val="008000"/>
              </a:solidFill>
            </a:endParaRPr>
          </a:p>
          <a:p>
            <a:pPr>
              <a:buFont typeface="+mj-lt"/>
              <a:buAutoNum type="arabicPeriod" startAt="6"/>
            </a:pPr>
            <a:r>
              <a:rPr lang="en-US" sz="1400" b="1" dirty="0" smtClean="0">
                <a:solidFill>
                  <a:srgbClr val="008000"/>
                </a:solidFill>
              </a:rPr>
              <a:t>Exploiting the Essential Assumptions of Analogy-Based Effort Estimation,  </a:t>
            </a:r>
            <a:r>
              <a:rPr lang="en-US" sz="1400" b="1" dirty="0" err="1" smtClean="0">
                <a:solidFill>
                  <a:srgbClr val="008000"/>
                </a:solidFill>
              </a:rPr>
              <a:t>Kocaguneli</a:t>
            </a:r>
            <a:r>
              <a:rPr lang="en-US" sz="1400" b="1" dirty="0" smtClean="0">
                <a:solidFill>
                  <a:srgbClr val="008000"/>
                </a:solidFill>
              </a:rPr>
              <a:t>,  Menzies,  </a:t>
            </a:r>
            <a:r>
              <a:rPr lang="en-US" sz="1400" b="1" dirty="0" err="1" smtClean="0">
                <a:solidFill>
                  <a:srgbClr val="008000"/>
                </a:solidFill>
              </a:rPr>
              <a:t>Bener</a:t>
            </a:r>
            <a:r>
              <a:rPr lang="en-US" sz="1400" b="1" dirty="0" smtClean="0">
                <a:solidFill>
                  <a:srgbClr val="008000"/>
                </a:solidFill>
              </a:rPr>
              <a:t>,  Keung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91497" y="1247909"/>
            <a:ext cx="3267529" cy="4963688"/>
          </a:xfrm>
          <a:ln w="317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2011:</a:t>
            </a:r>
          </a:p>
          <a:p>
            <a:pPr>
              <a:buFont typeface="+mj-lt"/>
              <a:buAutoNum type="arabicPeriod" startAt="8"/>
            </a:pPr>
            <a:r>
              <a:rPr lang="en-US" sz="1400" dirty="0" smtClean="0">
                <a:solidFill>
                  <a:srgbClr val="7F7F7F"/>
                </a:solidFill>
              </a:rPr>
              <a:t>Gas for Randomized Unit Testing,  Andrews,  Menzies, Felix Li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2007: </a:t>
            </a:r>
          </a:p>
          <a:p>
            <a:pPr>
              <a:buFont typeface="+mj-lt"/>
              <a:buAutoNum type="arabicPeriod" startAt="9"/>
            </a:pPr>
            <a:r>
              <a:rPr lang="en-US" sz="1400" b="1" dirty="0" smtClean="0">
                <a:solidFill>
                  <a:srgbClr val="008000"/>
                </a:solidFill>
              </a:rPr>
              <a:t>Problems with Precision: A Response to "Comments on 'Data Mining Static Code Attributes to Learn Defect Predictors’”,  Menzies,  </a:t>
            </a:r>
            <a:r>
              <a:rPr lang="en-US" sz="1400" b="1" dirty="0" err="1" smtClean="0">
                <a:solidFill>
                  <a:srgbClr val="008000"/>
                </a:solidFill>
              </a:rPr>
              <a:t>Dekhtyar</a:t>
            </a:r>
            <a:r>
              <a:rPr lang="en-US" sz="1400" b="1" dirty="0" smtClean="0">
                <a:solidFill>
                  <a:srgbClr val="008000"/>
                </a:solidFill>
              </a:rPr>
              <a:t>,  </a:t>
            </a:r>
            <a:r>
              <a:rPr lang="en-US" sz="1400" b="1" dirty="0" err="1" smtClean="0">
                <a:solidFill>
                  <a:srgbClr val="008000"/>
                </a:solidFill>
              </a:rPr>
              <a:t>Distefano</a:t>
            </a:r>
            <a:r>
              <a:rPr lang="en-US" sz="1400" b="1" dirty="0" smtClean="0">
                <a:solidFill>
                  <a:srgbClr val="008000"/>
                </a:solidFill>
              </a:rPr>
              <a:t>,  Greenwald</a:t>
            </a:r>
          </a:p>
          <a:p>
            <a:pPr>
              <a:buFont typeface="+mj-lt"/>
              <a:buAutoNum type="arabicPeriod" startAt="9"/>
            </a:pPr>
            <a:r>
              <a:rPr lang="en-US" sz="1400" b="1" dirty="0" smtClean="0">
                <a:solidFill>
                  <a:srgbClr val="008000"/>
                </a:solidFill>
              </a:rPr>
              <a:t>Data Mining Static Code Attributes to Learn Defect Predictors,  Menzies,  Greenwald,  Frank</a:t>
            </a:r>
            <a:br>
              <a:rPr lang="en-US" sz="1400" b="1" dirty="0" smtClean="0">
                <a:solidFill>
                  <a:srgbClr val="008000"/>
                </a:solidFill>
              </a:rPr>
            </a:b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2006:</a:t>
            </a:r>
          </a:p>
          <a:p>
            <a:pPr>
              <a:buFont typeface="+mj-lt"/>
              <a:buAutoNum type="arabicPeriod" startAt="11"/>
            </a:pPr>
            <a:r>
              <a:rPr lang="en-US" sz="1400" b="1" dirty="0" smtClean="0">
                <a:solidFill>
                  <a:srgbClr val="008000"/>
                </a:solidFill>
              </a:rPr>
              <a:t>Best Practices for Effort Estimation,  Menzies,  Chen,  </a:t>
            </a:r>
            <a:r>
              <a:rPr lang="en-US" sz="1400" b="1" dirty="0" err="1" smtClean="0">
                <a:solidFill>
                  <a:srgbClr val="008000"/>
                </a:solidFill>
              </a:rPr>
              <a:t>Hihn</a:t>
            </a:r>
            <a:r>
              <a:rPr lang="en-US" sz="1400" b="1" dirty="0" smtClean="0">
                <a:solidFill>
                  <a:srgbClr val="008000"/>
                </a:solidFill>
              </a:rPr>
              <a:t>,  </a:t>
            </a:r>
            <a:r>
              <a:rPr lang="en-US" sz="1400" b="1" dirty="0" err="1" smtClean="0">
                <a:solidFill>
                  <a:srgbClr val="008000"/>
                </a:solidFill>
              </a:rPr>
              <a:t>Lum</a:t>
            </a:r>
            <a:r>
              <a:rPr lang="en-US" sz="1400" b="1" dirty="0" smtClean="0">
                <a:solidFill>
                  <a:srgbClr val="008000"/>
                </a:solidFill>
              </a:rPr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2003:</a:t>
            </a:r>
          </a:p>
          <a:p>
            <a:pPr>
              <a:buFont typeface="+mj-lt"/>
              <a:buAutoNum type="arabicPeriod" startAt="12"/>
            </a:pPr>
            <a:r>
              <a:rPr lang="en-US" sz="1400" b="1" dirty="0" smtClean="0">
                <a:solidFill>
                  <a:srgbClr val="008000"/>
                </a:solidFill>
              </a:rPr>
              <a:t>More Success &amp; Failure Factors in Software Reuse,  Menzies, Stefano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Journal first:  useful for jumping communities</a:t>
            </a:r>
            <a:br>
              <a:rPr lang="en-US" sz="3200" dirty="0" smtClean="0"/>
            </a:br>
            <a:r>
              <a:rPr lang="en-US" sz="3200" dirty="0" smtClean="0"/>
              <a:t>e.g. me, </a:t>
            </a:r>
            <a:r>
              <a:rPr lang="en-US" sz="3200" dirty="0" smtClean="0"/>
              <a:t>12 years, 12 TSE articles, 8 journal first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395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9F2021"/>
                </a:solidFill>
              </a:rPr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>
                <a:solidFill>
                  <a:srgbClr val="9F2021"/>
                </a:solidFill>
              </a:rPr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Why we explore with GALE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45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90" y="1934181"/>
            <a:ext cx="4973281" cy="392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GALE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3620"/>
            <a:ext cx="6873874" cy="4743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Approximate the space </a:t>
            </a:r>
          </a:p>
          <a:p>
            <a:pPr lvl="1" indent="-342900"/>
            <a:r>
              <a:rPr lang="en-US" sz="2400" dirty="0" smtClean="0"/>
              <a:t>k=2 divisive clustering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400050" lvl="1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800" dirty="0" smtClean="0"/>
              <a:t>Evaluate 2 distant </a:t>
            </a:r>
            <a:br>
              <a:rPr lang="en-US" sz="2800" dirty="0" smtClean="0"/>
            </a:br>
            <a:r>
              <a:rPr lang="en-US" sz="2800" dirty="0" smtClean="0"/>
              <a:t>points (X,Y) per cluster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If better(X,Y)</a:t>
            </a:r>
          </a:p>
          <a:p>
            <a:pPr lvl="1" indent="-342900"/>
            <a:r>
              <a:rPr lang="en-US" sz="2400" dirty="0" smtClean="0"/>
              <a:t>If size(cluster) &gt; large</a:t>
            </a:r>
            <a:endParaRPr lang="en-US" sz="2400" dirty="0"/>
          </a:p>
          <a:p>
            <a:pPr lvl="2"/>
            <a:r>
              <a:rPr lang="en-US" sz="2100" dirty="0" smtClean="0"/>
              <a:t>Cut in two</a:t>
            </a:r>
          </a:p>
          <a:p>
            <a:pPr lvl="2"/>
            <a:r>
              <a:rPr lang="en-US" sz="2100" dirty="0" err="1" smtClean="0"/>
              <a:t>Recurse</a:t>
            </a:r>
            <a:r>
              <a:rPr lang="en-US" sz="2100" dirty="0" smtClean="0"/>
              <a:t> on better half</a:t>
            </a:r>
          </a:p>
          <a:p>
            <a:pPr lvl="1"/>
            <a:r>
              <a:rPr lang="en-US" sz="2400" dirty="0" smtClean="0"/>
              <a:t>Else, push points  towards X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42197" y="1597828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48217" y="2013596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62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Evaluations per generation: </a:t>
            </a:r>
            <a:br>
              <a:rPr lang="en-US" dirty="0" smtClean="0"/>
            </a:br>
            <a:r>
              <a:rPr lang="en-US" dirty="0" smtClean="0"/>
              <a:t>GALE = O(log(N)); Others = O(N)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646" y="2036763"/>
            <a:ext cx="4735892" cy="4525963"/>
          </a:xfrm>
        </p:spPr>
        <p:txBody>
          <a:bodyPr/>
          <a:lstStyle/>
          <a:p>
            <a:r>
              <a:rPr lang="en-US" dirty="0" smtClean="0"/>
              <a:t>RQ1:</a:t>
            </a:r>
          </a:p>
          <a:p>
            <a:pPr lvl="1"/>
            <a:r>
              <a:rPr lang="en-US" dirty="0" smtClean="0"/>
              <a:t>Is GALE slow ?</a:t>
            </a:r>
            <a:endParaRPr lang="en-US" dirty="0"/>
          </a:p>
          <a:p>
            <a:pPr lvl="1"/>
            <a:r>
              <a:rPr lang="en-US" dirty="0" smtClean="0"/>
              <a:t>all that clustering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RQ2:</a:t>
            </a:r>
          </a:p>
          <a:p>
            <a:pPr lvl="1"/>
            <a:r>
              <a:rPr lang="en-US" dirty="0" smtClean="0"/>
              <a:t>Is GALE effective?</a:t>
            </a:r>
            <a:endParaRPr lang="en-US" dirty="0"/>
          </a:p>
          <a:p>
            <a:pPr lvl="1"/>
            <a:r>
              <a:rPr lang="en-US" dirty="0" err="1" smtClean="0"/>
              <a:t>evals</a:t>
            </a:r>
            <a:r>
              <a:rPr lang="en-US" dirty="0" smtClean="0"/>
              <a:t> 2 points per 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" y="1732831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9F2021"/>
                </a:solidFill>
              </a:rPr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>
                <a:solidFill>
                  <a:srgbClr val="9F2021"/>
                </a:solidFill>
              </a:rPr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>
                <a:solidFill>
                  <a:srgbClr val="9F2021"/>
                </a:solidFill>
              </a:rPr>
              <a:t>Why we explore with GALE</a:t>
            </a:r>
            <a:endParaRPr lang="en-US" sz="2000" b="1" dirty="0" smtClean="0">
              <a:solidFill>
                <a:srgbClr val="9F20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1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13" y="1549400"/>
            <a:ext cx="7772400" cy="2590800"/>
          </a:xfrm>
        </p:spPr>
        <p:txBody>
          <a:bodyPr>
            <a:normAutofit fontScale="90000"/>
          </a:bodyPr>
          <a:lstStyle/>
          <a:p>
            <a:r>
              <a:rPr lang="en-US" sz="3200" cap="none" dirty="0" smtClean="0"/>
              <a:t>Q: What comes next, after “big data”?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A: “Big model”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After </a:t>
            </a:r>
            <a:r>
              <a:rPr lang="en-US" sz="3200" u="sng" cap="none" dirty="0" smtClean="0"/>
              <a:t>collecting</a:t>
            </a:r>
            <a:r>
              <a:rPr lang="en-US" sz="3200" cap="none" dirty="0" smtClean="0"/>
              <a:t> all that data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</a:t>
            </a:r>
            <a:r>
              <a:rPr lang="en-US" sz="3200" cap="none" dirty="0" smtClean="0"/>
              <a:t>We are </a:t>
            </a:r>
            <a:r>
              <a:rPr lang="en-US" sz="3200" cap="none" dirty="0" smtClean="0"/>
              <a:t>going to </a:t>
            </a:r>
            <a:r>
              <a:rPr lang="en-US" sz="3200" u="sng" cap="none" dirty="0" smtClean="0"/>
              <a:t>use </a:t>
            </a:r>
            <a:r>
              <a:rPr lang="en-US" sz="3200" cap="none" dirty="0" smtClean="0"/>
              <a:t>it</a:t>
            </a:r>
            <a:r>
              <a:rPr lang="en-US" sz="3200" cap="none" dirty="0"/>
              <a:t> </a:t>
            </a:r>
            <a:r>
              <a:rPr lang="en-US" sz="3200" cap="none" dirty="0" smtClean="0"/>
              <a:t>to build </a:t>
            </a:r>
            <a:r>
              <a:rPr lang="en-US" sz="3200" u="sng" cap="none" dirty="0" smtClean="0"/>
              <a:t>models</a:t>
            </a:r>
            <a:r>
              <a:rPr lang="en-US" sz="3200" cap="none" dirty="0" smtClean="0"/>
              <a:t>.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258961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1020</Words>
  <Application>Microsoft Macintosh PowerPoint</Application>
  <PresentationFormat>On-screen Show (4:3)</PresentationFormat>
  <Paragraphs>284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Roadmap</vt:lpstr>
      <vt:lpstr>Roadmap</vt:lpstr>
      <vt:lpstr>Journal first:  useful for jumping communities e.g. me, 12 years, 12 TSE articles, 8 journal first</vt:lpstr>
      <vt:lpstr>Roadmap</vt:lpstr>
      <vt:lpstr>GALE force</vt:lpstr>
      <vt:lpstr>Evaluations per generation:  GALE = O(log(N)); Others = O(N) </vt:lpstr>
      <vt:lpstr>Roadmap</vt:lpstr>
      <vt:lpstr>Q: What comes next, after “big data”?  A: “Big model”       • After collecting all that data       • We are going to use it to build models.</vt:lpstr>
      <vt:lpstr>Models are everywhere</vt:lpstr>
      <vt:lpstr>Models are everywhere</vt:lpstr>
      <vt:lpstr>Model-based reasoning is everywhere in software engineering</vt:lpstr>
      <vt:lpstr>Search-based SE</vt:lpstr>
      <vt:lpstr>Optimization and evolutionary algorithms</vt:lpstr>
      <vt:lpstr>Explosive growth in SBSE</vt:lpstr>
      <vt:lpstr>The “Big Models” : More and more people writing and running  more  and more models  </vt:lpstr>
      <vt:lpstr>The CPU Crisis</vt:lpstr>
      <vt:lpstr>Hitting the CPU ceiling </vt:lpstr>
      <vt:lpstr>Hitting the CPU ceiling </vt:lpstr>
      <vt:lpstr>Organizations with CPU Limits</vt:lpstr>
      <vt:lpstr>Search-based SE (SBSE)</vt:lpstr>
      <vt:lpstr>WMC: GIT’s Work Models that Compute [Kim’11]</vt:lpstr>
      <vt:lpstr>Recursively cluster data,  find  most distant points in leaf clusters</vt:lpstr>
      <vt:lpstr>Active learning and evolutionary computing</vt:lpstr>
      <vt:lpstr>But why do we care?</vt:lpstr>
      <vt:lpstr>Researech questions</vt:lpstr>
      <vt:lpstr>Related work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119</cp:revision>
  <dcterms:created xsi:type="dcterms:W3CDTF">2015-08-29T21:53:46Z</dcterms:created>
  <dcterms:modified xsi:type="dcterms:W3CDTF">2015-08-30T02:48:58Z</dcterms:modified>
</cp:coreProperties>
</file>